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485" r:id="rId2"/>
    <p:sldId id="526" r:id="rId3"/>
    <p:sldId id="527" r:id="rId4"/>
    <p:sldId id="528" r:id="rId5"/>
    <p:sldId id="529" r:id="rId6"/>
    <p:sldId id="530" r:id="rId7"/>
    <p:sldId id="531" r:id="rId8"/>
    <p:sldId id="532" r:id="rId9"/>
  </p:sldIdLst>
  <p:sldSz cx="9144000" cy="6858000" type="screen4x3"/>
  <p:notesSz cx="6699250" cy="9836150"/>
  <p:custDataLst>
    <p:tags r:id="rId12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13">
          <p15:clr>
            <a:srgbClr val="A4A3A4"/>
          </p15:clr>
        </p15:guide>
        <p15:guide id="3" pos="55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/>
    <p:restoredTop sz="95918"/>
  </p:normalViewPr>
  <p:slideViewPr>
    <p:cSldViewPr snapToGrid="0">
      <p:cViewPr varScale="1">
        <p:scale>
          <a:sx n="123" d="100"/>
          <a:sy n="123" d="100"/>
        </p:scale>
        <p:origin x="1928" y="176"/>
      </p:cViewPr>
      <p:guideLst>
        <p:guide orient="horz" pos="4319"/>
        <p:guide pos="213"/>
        <p:guide pos="5565"/>
      </p:guideLst>
    </p:cSldViewPr>
  </p:slideViewPr>
  <p:outlineViewPr>
    <p:cViewPr>
      <p:scale>
        <a:sx n="33" d="100"/>
        <a:sy n="33" d="100"/>
      </p:scale>
      <p:origin x="0" y="-35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EB1656A5-FF95-678E-0A27-A27ACAD6BD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EE849173-01DC-2FD3-C21F-5312BE517B5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>
            <a:extLst>
              <a:ext uri="{FF2B5EF4-FFF2-40B4-BE49-F238E27FC236}">
                <a16:creationId xmlns:a16="http://schemas.microsoft.com/office/drawing/2014/main" id="{4D6A9D93-BF59-933E-CF12-5E6839BFC4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>
            <a:extLst>
              <a:ext uri="{FF2B5EF4-FFF2-40B4-BE49-F238E27FC236}">
                <a16:creationId xmlns:a16="http://schemas.microsoft.com/office/drawing/2014/main" id="{612E3320-6EFB-06F4-9A95-4C1DA93736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pPr>
              <a:defRPr/>
            </a:pPr>
            <a:fld id="{966A589C-BB8C-AF49-8484-3300D18C93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1787A6-105E-BAD0-A5D5-EA07AA7540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091A8F-0938-C748-3911-7A7EA5056C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E277746-2EE6-B884-26CD-547B404197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6D17CBC-3B74-9953-BF31-3D0C91A8E4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Klicken Sie, um die Formate des Vorlagentextes zu bearbeiten</a:t>
            </a:r>
          </a:p>
          <a:p>
            <a:pPr lvl="1"/>
            <a:r>
              <a:rPr lang="en-GB" altLang="en-US" noProof="0"/>
              <a:t>Zweite Ebene</a:t>
            </a:r>
          </a:p>
          <a:p>
            <a:pPr lvl="2"/>
            <a:r>
              <a:rPr lang="en-GB" altLang="en-US" noProof="0"/>
              <a:t>Dritte Ebene</a:t>
            </a:r>
          </a:p>
          <a:p>
            <a:pPr lvl="3"/>
            <a:r>
              <a:rPr lang="en-GB" altLang="en-US" noProof="0"/>
              <a:t>Vierte Ebene</a:t>
            </a:r>
          </a:p>
          <a:p>
            <a:pPr lvl="4"/>
            <a:r>
              <a:rPr lang="en-GB" altLang="en-US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094B60B-F36D-405B-063B-D2CD2E89D8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7907B40-47C5-8D10-C119-E4EBADE6B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pPr>
              <a:defRPr/>
            </a:pPr>
            <a:fld id="{813ACBBF-2F44-8742-9EE2-FD3063091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7294074-6BF0-E8E4-6A5F-DE2F47B79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407BB9-D049-7741-BC51-7F523742D639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0D70F81D-09AF-CB5F-2FDF-39AF5CFF3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</p:spPr>
        <p:txBody>
          <a:bodyPr lIns="89384" tIns="44694" rIns="89384" bIns="44694"/>
          <a:lstStyle/>
          <a:p>
            <a:pPr eaLnBrk="1" hangingPunct="1">
              <a:defRPr/>
            </a:pPr>
            <a:endParaRPr lang="en-GB">
              <a:cs typeface="+mn-cs"/>
            </a:endParaRPr>
          </a:p>
        </p:txBody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68C8AA39-6B0D-D271-AF87-68F65685D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Logo&#10;&#10;Description automatically generated">
            <a:extLst>
              <a:ext uri="{FF2B5EF4-FFF2-40B4-BE49-F238E27FC236}">
                <a16:creationId xmlns:a16="http://schemas.microsoft.com/office/drawing/2014/main" id="{C97BCAC5-255B-34C4-276F-71B43E4D47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4557713"/>
            <a:ext cx="6350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81275" y="1639888"/>
            <a:ext cx="6081713" cy="909637"/>
          </a:xfrm>
        </p:spPr>
        <p:txBody>
          <a:bodyPr lIns="91440" rIns="91440"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de-DE" noProof="0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81275" y="2547938"/>
            <a:ext cx="6088063" cy="904875"/>
          </a:xfrm>
        </p:spPr>
        <p:txBody>
          <a:bodyPr lIns="91440" rIns="91440" anchor="ctr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2" name="Picture 1" descr="A logo of a building&#10;&#10;Description automatically generated">
            <a:extLst>
              <a:ext uri="{FF2B5EF4-FFF2-40B4-BE49-F238E27FC236}">
                <a16:creationId xmlns:a16="http://schemas.microsoft.com/office/drawing/2014/main" id="{5B1701A3-AD74-60FD-5670-E83E98C078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8105" y="5065608"/>
            <a:ext cx="1368269" cy="137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80550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4">
            <a:extLst>
              <a:ext uri="{FF2B5EF4-FFF2-40B4-BE49-F238E27FC236}">
                <a16:creationId xmlns:a16="http://schemas.microsoft.com/office/drawing/2014/main" id="{C3324DBF-9F80-0ACE-33BC-63CF7EEA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8F5E-6A48-BE4C-A83B-8D032C810459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351BEE3C-FC9F-FA4C-89F0-AD7B0A2C9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0627A04-1D92-6447-B331-15F8C31E7B7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7F93371C-B937-E7B1-2D27-A38DB1567A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2436637611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622300"/>
            <a:ext cx="2132013" cy="5286375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622300"/>
            <a:ext cx="6245225" cy="5286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4">
            <a:extLst>
              <a:ext uri="{FF2B5EF4-FFF2-40B4-BE49-F238E27FC236}">
                <a16:creationId xmlns:a16="http://schemas.microsoft.com/office/drawing/2014/main" id="{1026CB52-4B0F-81AD-3244-1BB5EC7CA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03247-E7B3-2844-B7F8-B3F47400E8E3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3F4C194A-7C51-C31B-5D9E-E9728537C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9BA3567-5905-794A-980A-368B304989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F0FB307C-5DAB-A32D-EB23-7DCA1CB236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64278137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23900" indent="-361950">
              <a:defRPr/>
            </a:lvl2pPr>
            <a:lvl3pPr marL="982663" indent="-257175">
              <a:defRPr/>
            </a:lvl3pPr>
            <a:lvl4pPr marL="1433513" indent="-266700">
              <a:defRPr/>
            </a:lvl4pPr>
            <a:lvl5pPr marL="1787525" indent="-258763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4">
            <a:extLst>
              <a:ext uri="{FF2B5EF4-FFF2-40B4-BE49-F238E27FC236}">
                <a16:creationId xmlns:a16="http://schemas.microsoft.com/office/drawing/2014/main" id="{89CA2C2D-8188-4747-CB94-3F3A2E2B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1A99784B-4025-08A3-3EFF-35F919727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E826297C-832F-5CBF-D8DA-DA4E4413107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368073045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14">
            <a:extLst>
              <a:ext uri="{FF2B5EF4-FFF2-40B4-BE49-F238E27FC236}">
                <a16:creationId xmlns:a16="http://schemas.microsoft.com/office/drawing/2014/main" id="{380EBEE4-4EAE-D6F6-7D3F-E483E5FB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D34D-E814-3B45-8BDB-31F39F65A8CB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33DDC54A-C5BA-41A4-955C-9A48C96C6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AFD24F4-E330-764C-9592-103F899E21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EE08212D-5FC2-0212-0351-EA337D20A6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63013754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088" y="1879600"/>
            <a:ext cx="4186237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879600"/>
            <a:ext cx="4186238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B91CCFA6-5422-8DC2-981F-91FD71A8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25F1-8802-DE43-8CA7-9882D4C19D18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E9A1C174-270E-EEA2-6F63-4660ACD0CB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3236CBF-90BE-4B48-A396-FB484513C0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C89D8EF7-07EA-E5F0-FE6F-9F5FA4C9E0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817134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1978"/>
            <a:ext cx="8229600" cy="7256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81" y="1535113"/>
            <a:ext cx="43491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924" y="2174875"/>
            <a:ext cx="43614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259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383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57BC4535-9A27-7870-8066-42CA199B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4596-322B-764F-A937-C43CF8042CB3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57966960-2823-8383-DC80-617DBA2527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56099F0-6E9B-6245-A815-71DB6DCF0D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6">
            <a:extLst>
              <a:ext uri="{FF2B5EF4-FFF2-40B4-BE49-F238E27FC236}">
                <a16:creationId xmlns:a16="http://schemas.microsoft.com/office/drawing/2014/main" id="{E3C6CDBC-9A3F-1EAB-4BFB-553560BF41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261765319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id="{8CC45A3B-2B19-0895-872E-853C083C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4A59-56D5-DE4F-80C7-2C537307A57B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973834E8-E9EB-30D1-5B66-6309B32F2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318E6E2-A7EF-434F-AB0E-B543BC5BC7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6">
            <a:extLst>
              <a:ext uri="{FF2B5EF4-FFF2-40B4-BE49-F238E27FC236}">
                <a16:creationId xmlns:a16="http://schemas.microsoft.com/office/drawing/2014/main" id="{55CFB1E3-136B-3B7C-3BCF-78454F8949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379390191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>
            <a:extLst>
              <a:ext uri="{FF2B5EF4-FFF2-40B4-BE49-F238E27FC236}">
                <a16:creationId xmlns:a16="http://schemas.microsoft.com/office/drawing/2014/main" id="{DE77411D-04F2-136F-2D49-2F8166AB2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90ED-5452-2043-8283-C994BC26FAE7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3" name="Slide Number Placeholder 15">
            <a:extLst>
              <a:ext uri="{FF2B5EF4-FFF2-40B4-BE49-F238E27FC236}">
                <a16:creationId xmlns:a16="http://schemas.microsoft.com/office/drawing/2014/main" id="{51E5FD49-780C-E6BB-3BA7-99ED3BC1E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CDC234D-B748-FA47-B70D-378465D6E9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16">
            <a:extLst>
              <a:ext uri="{FF2B5EF4-FFF2-40B4-BE49-F238E27FC236}">
                <a16:creationId xmlns:a16="http://schemas.microsoft.com/office/drawing/2014/main" id="{50DA01EA-24C8-FAC2-3CE5-F19626ED1B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74142457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010"/>
            <a:ext cx="3008313" cy="11620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601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806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8ED93F4C-4B49-921B-A519-2E7C8AC7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C732-5410-0C4F-ABE9-9FC845B3B2C5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75214D94-AC13-9B10-5667-FDE3D1AB2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A7919D06-E6DF-EE4F-AC26-DDF2646619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91B49E7C-6F2F-9A09-1A68-A2D2FB53BC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91102833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180B0CE2-7729-C4F4-CE35-0E6362E5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553200"/>
            <a:ext cx="1079500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940FE-4B96-1247-A4FA-494E8E441ADD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541B4855-1ED3-6907-7F4A-499153290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16038" y="6553200"/>
            <a:ext cx="900112" cy="250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7598C95-CDB1-5744-9735-628BD89375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128A94C9-7400-F105-617E-3403C58989C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339975" y="6553200"/>
            <a:ext cx="6048375" cy="2508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205070362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829167-2FEC-F305-61A0-A4980346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622300"/>
            <a:ext cx="85153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de-DE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17CD82-C828-A585-5F04-7CCD388BD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323975"/>
            <a:ext cx="8524875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de-DE" altLang="en-US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49E83C45-B8BB-4AFB-A8A4-4938E9F11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8" y="6588125"/>
            <a:ext cx="944562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4B64FFF-A258-CD45-B621-2A53E1935D2A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ADBD14CA-86B2-D536-8671-A93A5D6EB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1588" y="6588125"/>
            <a:ext cx="827087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1CB3D020-A9E3-6240-8F7D-F52D9C02F8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3B936520-3D7E-755F-C633-82013B946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08200" y="6588125"/>
            <a:ext cx="6735763" cy="252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24EE604A-CED4-4DB6-4928-43D82D793C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>
            <a:extLst>
              <a:ext uri="{FF2B5EF4-FFF2-40B4-BE49-F238E27FC236}">
                <a16:creationId xmlns:a16="http://schemas.microsoft.com/office/drawing/2014/main" id="{AFF843DC-9D12-2526-C836-FD5F79BAB22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2303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Logo&#10;&#10;Description automatically generated">
            <a:extLst>
              <a:ext uri="{FF2B5EF4-FFF2-40B4-BE49-F238E27FC236}">
                <a16:creationId xmlns:a16="http://schemas.microsoft.com/office/drawing/2014/main" id="{DBAEA3C8-D54C-B4A1-DE9C-9A586BCBC5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79438" y="-222250"/>
            <a:ext cx="3098801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logo of a building&#10;&#10;Description automatically generated">
            <a:extLst>
              <a:ext uri="{FF2B5EF4-FFF2-40B4-BE49-F238E27FC236}">
                <a16:creationId xmlns:a16="http://schemas.microsoft.com/office/drawing/2014/main" id="{408B0105-E152-699D-2A0D-44E2730BDE5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1774" y="34614"/>
            <a:ext cx="682451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42" r:id="rId9"/>
    <p:sldLayoutId id="2147484038" r:id="rId10"/>
    <p:sldLayoutId id="2147484039" r:id="rId11"/>
  </p:sldLayoutIdLst>
  <p:transition spd="med">
    <p:wipe dir="r"/>
  </p:transition>
  <p:hf hdr="0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36575" indent="-174625" algn="l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‒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98525" indent="-173038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Courier New" panose="02070309020205020404" pitchFamily="49" charset="0"/>
        <a:buChar char="o"/>
        <a:defRPr>
          <a:solidFill>
            <a:schemeClr val="tx1"/>
          </a:solidFill>
          <a:latin typeface="+mn-lt"/>
          <a:ea typeface="ＭＳ Ｐゴシック" charset="0"/>
        </a:defRPr>
      </a:lvl3pPr>
      <a:lvl4pPr marL="1339850" indent="-173038" algn="l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‒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03388" indent="-17462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419225" indent="-207963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>
            <a:extLst>
              <a:ext uri="{FF2B5EF4-FFF2-40B4-BE49-F238E27FC236}">
                <a16:creationId xmlns:a16="http://schemas.microsoft.com/office/drawing/2014/main" id="{98C08171-8C48-4316-9076-66A24CE4E4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4128" y="1663698"/>
            <a:ext cx="8331200" cy="14684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/>
            <a:r>
              <a:rPr lang="ro-RO" altLang="en-RO" sz="3200" dirty="0">
                <a:ea typeface="ＭＳ Ｐゴシック" panose="020B0600070205080204" pitchFamily="34" charset="-128"/>
              </a:rPr>
              <a:t>Titlul temei propuse pentru studiile doctorale / </a:t>
            </a:r>
            <a:r>
              <a:rPr lang="ro-RO" altLang="en-RO" sz="3200" dirty="0" err="1">
                <a:ea typeface="ＭＳ Ｐゴシック" panose="020B0600070205080204" pitchFamily="34" charset="-128"/>
              </a:rPr>
              <a:t>Title</a:t>
            </a:r>
            <a:r>
              <a:rPr lang="ro-RO" altLang="en-RO" sz="3200" dirty="0">
                <a:ea typeface="ＭＳ Ｐゴシック" panose="020B0600070205080204" pitchFamily="34" charset="-128"/>
              </a:rPr>
              <a:t> of the </a:t>
            </a:r>
            <a:r>
              <a:rPr lang="ro-RO" altLang="en-RO" sz="3200" dirty="0" err="1">
                <a:ea typeface="ＭＳ Ｐゴシック" panose="020B0600070205080204" pitchFamily="34" charset="-128"/>
              </a:rPr>
              <a:t>PhD</a:t>
            </a:r>
            <a:r>
              <a:rPr lang="ro-RO" altLang="en-RO" sz="3200" dirty="0">
                <a:ea typeface="ＭＳ Ｐゴシック" panose="020B0600070205080204" pitchFamily="34" charset="-128"/>
              </a:rPr>
              <a:t> </a:t>
            </a:r>
            <a:r>
              <a:rPr lang="ro-RO" altLang="en-RO" sz="3200" dirty="0" err="1">
                <a:ea typeface="ＭＳ Ｐゴシック" panose="020B0600070205080204" pitchFamily="34" charset="-128"/>
              </a:rPr>
              <a:t>proposal</a:t>
            </a:r>
            <a:br>
              <a:rPr lang="ro-RO" altLang="en-RO" sz="3200" dirty="0">
                <a:ea typeface="ＭＳ Ｐゴシック" panose="020B0600070205080204" pitchFamily="34" charset="-128"/>
              </a:rPr>
            </a:br>
            <a:r>
              <a:rPr lang="ro-RO" altLang="en-RO" sz="1400" dirty="0">
                <a:ea typeface="ＭＳ Ｐゴシック" panose="020B0600070205080204" pitchFamily="34" charset="-128"/>
              </a:rPr>
              <a:t>Propunere pentru tema studiilor doctorale (</a:t>
            </a:r>
            <a:r>
              <a:rPr lang="ro-RO" altLang="en-RO" sz="1400" dirty="0" err="1">
                <a:ea typeface="ＭＳ Ｐゴシック" panose="020B0600070205080204" pitchFamily="34" charset="-128"/>
              </a:rPr>
              <a:t>PhD</a:t>
            </a:r>
            <a:r>
              <a:rPr lang="ro-RO" altLang="en-RO" sz="1400" dirty="0">
                <a:ea typeface="ＭＳ Ｐゴシック" panose="020B0600070205080204" pitchFamily="34" charset="-128"/>
              </a:rPr>
              <a:t> </a:t>
            </a:r>
            <a:r>
              <a:rPr lang="ro-RO" altLang="en-RO" sz="1400" dirty="0" err="1">
                <a:ea typeface="ＭＳ Ｐゴシック" panose="020B0600070205080204" pitchFamily="34" charset="-128"/>
              </a:rPr>
              <a:t>proposal</a:t>
            </a:r>
            <a:r>
              <a:rPr lang="ro-RO" altLang="en-RO" sz="1400" dirty="0">
                <a:ea typeface="ＭＳ Ｐゴシック" panose="020B0600070205080204" pitchFamily="34" charset="-128"/>
              </a:rPr>
              <a:t>)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15362" name="Rectangle 15">
            <a:extLst>
              <a:ext uri="{FF2B5EF4-FFF2-40B4-BE49-F238E27FC236}">
                <a16:creationId xmlns:a16="http://schemas.microsoft.com/office/drawing/2014/main" id="{30DFB4F6-FAFB-FE90-E69B-292DCE0834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0990" y="3725864"/>
            <a:ext cx="8034338" cy="1128712"/>
          </a:xfrm>
        </p:spPr>
        <p:txBody>
          <a:bodyPr/>
          <a:lstStyle/>
          <a:p>
            <a:pPr algn="r">
              <a:defRPr/>
            </a:pP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Numele și prenumele candidatului /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Name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and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surname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of the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PhD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candidate</a:t>
            </a:r>
          </a:p>
          <a:p>
            <a:pPr algn="r">
              <a:defRPr/>
            </a:pP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Numele și prenumele Coordonatorului de doctorat /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Name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and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surname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of the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PhD</a:t>
            </a: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ro-RO" altLang="en-US" sz="1600" dirty="0" err="1">
                <a:latin typeface="+mj-lt"/>
                <a:ea typeface="ＭＳ Ｐゴシック" panose="020B0600070205080204" pitchFamily="34" charset="-128"/>
              </a:rPr>
              <a:t>advisor</a:t>
            </a:r>
            <a:endParaRPr lang="ro-RO" altLang="en-US" sz="1600" dirty="0">
              <a:latin typeface="+mj-lt"/>
              <a:ea typeface="ＭＳ Ｐゴシック" panose="020B0600070205080204" pitchFamily="34" charset="-128"/>
            </a:endParaRPr>
          </a:p>
          <a:p>
            <a:pPr algn="r">
              <a:defRPr/>
            </a:pPr>
            <a:r>
              <a:rPr lang="ro-RO" altLang="en-US" sz="1600" dirty="0">
                <a:latin typeface="+mj-lt"/>
                <a:ea typeface="ＭＳ Ｐゴシック" panose="020B0600070205080204" pitchFamily="34" charset="-128"/>
              </a:rPr>
              <a:t>Septembrie 2024</a:t>
            </a:r>
          </a:p>
        </p:txBody>
      </p:sp>
      <p:sp>
        <p:nvSpPr>
          <p:cNvPr id="15363" name="TextBox 4">
            <a:extLst>
              <a:ext uri="{FF2B5EF4-FFF2-40B4-BE49-F238E27FC236}">
                <a16:creationId xmlns:a16="http://schemas.microsoft.com/office/drawing/2014/main" id="{E307EA96-E3B6-EF5F-28C3-299DB4A11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53" y="423641"/>
            <a:ext cx="86264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ro-RO" altLang="en-RO" dirty="0">
                <a:solidFill>
                  <a:schemeClr val="bg1"/>
                </a:solidFill>
              </a:rPr>
              <a:t>Universitatea Națională de Știință și Tehnologie POLITEHNICA București, România </a:t>
            </a:r>
          </a:p>
          <a:p>
            <a:pPr algn="r"/>
            <a:r>
              <a:rPr lang="ro-RO" altLang="en-RO" b="1" i="1" dirty="0">
                <a:solidFill>
                  <a:schemeClr val="bg1"/>
                </a:solidFill>
              </a:rPr>
              <a:t>Școala doctorală de Automatică și Calculatoare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02F9A8D7-4D73-4775-D61D-367CEDCF8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RO" dirty="0">
                <a:ea typeface="ＭＳ Ｐゴシック" panose="020B0600070205080204" pitchFamily="34" charset="-128"/>
              </a:rPr>
              <a:t>Cuprins / </a:t>
            </a:r>
            <a:r>
              <a:rPr lang="ro-RO" altLang="en-RO" dirty="0" err="1">
                <a:ea typeface="ＭＳ Ｐゴシック" panose="020B0600070205080204" pitchFamily="34" charset="-128"/>
              </a:rPr>
              <a:t>Contents</a:t>
            </a:r>
            <a:endParaRPr lang="ro-RO" altLang="en-RO" dirty="0">
              <a:ea typeface="ＭＳ Ｐゴシック" panose="020B0600070205080204" pitchFamily="34" charset="-128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669328B6-14A0-DE26-66DF-1ED916CA34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9088" y="1323975"/>
            <a:ext cx="8524875" cy="5107998"/>
          </a:xfrm>
        </p:spPr>
        <p:txBody>
          <a:bodyPr>
            <a:normAutofit/>
          </a:bodyPr>
          <a:lstStyle/>
          <a:p>
            <a:r>
              <a:rPr lang="ro-RO" dirty="0">
                <a:latin typeface="Helvetica" pitchFamily="2" charset="0"/>
              </a:rPr>
              <a:t>Scurtă descriere a parcursului profesional al candidatului / </a:t>
            </a:r>
            <a:r>
              <a:rPr lang="ro-RO" dirty="0" err="1">
                <a:latin typeface="Helvetica" pitchFamily="2" charset="0"/>
              </a:rPr>
              <a:t>Brief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description</a:t>
            </a:r>
            <a:r>
              <a:rPr lang="ro-RO" dirty="0">
                <a:latin typeface="Helvetica" pitchFamily="2" charset="0"/>
              </a:rPr>
              <a:t> of the </a:t>
            </a:r>
            <a:r>
              <a:rPr lang="ro-RO" dirty="0" err="1">
                <a:latin typeface="Helvetica" pitchFamily="2" charset="0"/>
              </a:rPr>
              <a:t>candidate's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career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path</a:t>
            </a:r>
            <a:endParaRPr lang="ro-RO" dirty="0">
              <a:latin typeface="Helvetica" pitchFamily="2" charset="0"/>
            </a:endParaRPr>
          </a:p>
          <a:p>
            <a:r>
              <a:rPr lang="ro-RO" dirty="0">
                <a:latin typeface="Helvetica" pitchFamily="2" charset="0"/>
              </a:rPr>
              <a:t>Stadiul actual al cunoașterii / </a:t>
            </a:r>
            <a:r>
              <a:rPr lang="ro-RO" dirty="0" err="1">
                <a:latin typeface="Helvetica" pitchFamily="2" charset="0"/>
              </a:rPr>
              <a:t>Literature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review</a:t>
            </a:r>
            <a:r>
              <a:rPr lang="ro-RO" dirty="0">
                <a:latin typeface="Helvetica" pitchFamily="2" charset="0"/>
              </a:rPr>
              <a:t> (state of the </a:t>
            </a:r>
            <a:r>
              <a:rPr lang="ro-RO" dirty="0" err="1">
                <a:latin typeface="Helvetica" pitchFamily="2" charset="0"/>
              </a:rPr>
              <a:t>art</a:t>
            </a:r>
            <a:r>
              <a:rPr lang="ro-RO" dirty="0">
                <a:latin typeface="Helvetica" pitchFamily="2" charset="0"/>
              </a:rPr>
              <a:t>)</a:t>
            </a:r>
          </a:p>
          <a:p>
            <a:r>
              <a:rPr lang="ro-RO" dirty="0">
                <a:latin typeface="Helvetica" pitchFamily="2" charset="0"/>
              </a:rPr>
              <a:t>Obiectivele generale și specifice ale tezei / General </a:t>
            </a:r>
            <a:r>
              <a:rPr lang="ro-RO" dirty="0" err="1">
                <a:latin typeface="Helvetica" pitchFamily="2" charset="0"/>
              </a:rPr>
              <a:t>and</a:t>
            </a:r>
            <a:r>
              <a:rPr lang="ro-RO" dirty="0">
                <a:latin typeface="Helvetica" pitchFamily="2" charset="0"/>
              </a:rPr>
              <a:t> specific </a:t>
            </a:r>
            <a:r>
              <a:rPr lang="ro-RO" dirty="0" err="1">
                <a:latin typeface="Helvetica" pitchFamily="2" charset="0"/>
              </a:rPr>
              <a:t>objectives</a:t>
            </a:r>
            <a:endParaRPr lang="ro-RO" dirty="0">
              <a:latin typeface="Helvetica" pitchFamily="2" charset="0"/>
            </a:endParaRPr>
          </a:p>
          <a:p>
            <a:r>
              <a:rPr lang="ro-RO" dirty="0">
                <a:latin typeface="Helvetica" pitchFamily="2" charset="0"/>
              </a:rPr>
              <a:t>Activitățile propuse / </a:t>
            </a:r>
            <a:r>
              <a:rPr lang="ro-RO" dirty="0" err="1">
                <a:latin typeface="Helvetica" pitchFamily="2" charset="0"/>
              </a:rPr>
              <a:t>Proposed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activities</a:t>
            </a:r>
            <a:endParaRPr lang="ro-RO" dirty="0">
              <a:latin typeface="Helvetica" pitchFamily="2" charset="0"/>
            </a:endParaRPr>
          </a:p>
          <a:p>
            <a:r>
              <a:rPr lang="ro-RO" dirty="0">
                <a:latin typeface="Helvetica" pitchFamily="2" charset="0"/>
              </a:rPr>
              <a:t>Rezultatele așteptate / </a:t>
            </a:r>
            <a:r>
              <a:rPr lang="ro-RO" dirty="0" err="1">
                <a:latin typeface="Helvetica" pitchFamily="2" charset="0"/>
              </a:rPr>
              <a:t>Expected</a:t>
            </a:r>
            <a:r>
              <a:rPr lang="ro-RO" dirty="0">
                <a:latin typeface="Helvetica" pitchFamily="2" charset="0"/>
              </a:rPr>
              <a:t> </a:t>
            </a:r>
            <a:r>
              <a:rPr lang="ro-RO" dirty="0" err="1">
                <a:latin typeface="Helvetica" pitchFamily="2" charset="0"/>
              </a:rPr>
              <a:t>results</a:t>
            </a:r>
            <a:endParaRPr lang="ro-RO" dirty="0">
              <a:latin typeface="Helvetica" pitchFamily="2" charset="0"/>
            </a:endParaRPr>
          </a:p>
          <a:p>
            <a:endParaRPr lang="ro-RO" dirty="0">
              <a:latin typeface="Helvetica" pitchFamily="2" charset="0"/>
            </a:endParaRP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EBDEF83C-5B03-8961-6EE7-9ECCAA34D61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6E4F6C-F563-444D-9D22-6174356DEEC7}" type="datetime1">
              <a:rPr lang="ro-RO" altLang="en-US" smtClean="0">
                <a:solidFill>
                  <a:srgbClr val="898989"/>
                </a:solidFill>
              </a:rPr>
              <a:t>30.03.2024</a:t>
            </a:fld>
            <a:endParaRPr lang="ro-RO" altLang="en-US" dirty="0">
              <a:solidFill>
                <a:srgbClr val="898989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3D8B1-A5E9-5016-35A4-DE3F0B1540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o-RO"/>
              <a:t>Admitere doctorat / Ph.D. Admission (Septembrie 2024)</a:t>
            </a:r>
            <a:endParaRPr lang="ro-RO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54C05D-5C30-D300-86AC-CFE2DF441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0" cy="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10E04-7E63-EB3E-50BE-59C43B4B6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Scurtă</a:t>
            </a:r>
            <a:r>
              <a:rPr lang="en-GB" sz="2400" dirty="0"/>
              <a:t> </a:t>
            </a:r>
            <a:r>
              <a:rPr lang="en-GB" sz="2400" dirty="0" err="1"/>
              <a:t>descriere</a:t>
            </a:r>
            <a:r>
              <a:rPr lang="en-GB" sz="2400" dirty="0"/>
              <a:t> a </a:t>
            </a:r>
            <a:r>
              <a:rPr lang="en-GB" sz="2400" dirty="0" err="1"/>
              <a:t>parcursului</a:t>
            </a:r>
            <a:r>
              <a:rPr lang="en-GB" sz="2400" dirty="0"/>
              <a:t> </a:t>
            </a:r>
            <a:r>
              <a:rPr lang="en-GB" sz="2400" dirty="0" err="1"/>
              <a:t>profesional</a:t>
            </a:r>
            <a:r>
              <a:rPr lang="en-GB" sz="2400" dirty="0"/>
              <a:t> al </a:t>
            </a:r>
            <a:r>
              <a:rPr lang="en-GB" sz="2400" dirty="0" err="1"/>
              <a:t>candidatului</a:t>
            </a:r>
            <a:r>
              <a:rPr lang="en-GB" sz="2400" dirty="0"/>
              <a:t> / Brief description of the candidate's career path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1-2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31366306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Stadiul</a:t>
            </a:r>
            <a:r>
              <a:rPr lang="en-GB" sz="2400" dirty="0"/>
              <a:t> actual al </a:t>
            </a:r>
            <a:r>
              <a:rPr lang="en-GB" sz="2400" dirty="0" err="1"/>
              <a:t>cunoașterii</a:t>
            </a:r>
            <a:r>
              <a:rPr lang="en-GB" sz="2400" dirty="0"/>
              <a:t> / Literature review (state of the art)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1-2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224427104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Obiectivele</a:t>
            </a:r>
            <a:r>
              <a:rPr lang="en-GB" sz="2400" dirty="0"/>
              <a:t> </a:t>
            </a:r>
            <a:r>
              <a:rPr lang="en-GB" sz="2400" dirty="0" err="1"/>
              <a:t>generale</a:t>
            </a:r>
            <a:r>
              <a:rPr lang="en-GB" sz="2400" dirty="0"/>
              <a:t> </a:t>
            </a:r>
            <a:r>
              <a:rPr lang="en-GB" sz="2400" dirty="0" err="1"/>
              <a:t>și</a:t>
            </a:r>
            <a:r>
              <a:rPr lang="en-GB" sz="2400" dirty="0"/>
              <a:t> </a:t>
            </a:r>
            <a:r>
              <a:rPr lang="en-GB" sz="2400" dirty="0" err="1"/>
              <a:t>specifice</a:t>
            </a:r>
            <a:r>
              <a:rPr lang="en-GB" sz="2400" dirty="0"/>
              <a:t> ale </a:t>
            </a:r>
            <a:r>
              <a:rPr lang="en-GB" sz="2400" dirty="0" err="1"/>
              <a:t>tezei</a:t>
            </a:r>
            <a:r>
              <a:rPr lang="en-GB" sz="2400" dirty="0"/>
              <a:t> / General and specific objectives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1-2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3692835528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Activitățile</a:t>
            </a:r>
            <a:r>
              <a:rPr lang="en-GB" sz="2400" dirty="0"/>
              <a:t> </a:t>
            </a:r>
            <a:r>
              <a:rPr lang="en-GB" sz="2400" dirty="0" err="1"/>
              <a:t>propuse</a:t>
            </a:r>
            <a:r>
              <a:rPr lang="en-GB" sz="2400" dirty="0"/>
              <a:t> / Proposed activities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1-2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3659400814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Rezultatele</a:t>
            </a:r>
            <a:r>
              <a:rPr lang="en-GB" sz="2400" dirty="0"/>
              <a:t> </a:t>
            </a:r>
            <a:r>
              <a:rPr lang="en-GB" sz="2400" dirty="0" err="1"/>
              <a:t>așteptate</a:t>
            </a:r>
            <a:r>
              <a:rPr lang="en-GB" sz="2400" dirty="0"/>
              <a:t> / Expected results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103812356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8A6C-4CF9-C10C-8825-4178E095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Concluzii</a:t>
            </a:r>
            <a:r>
              <a:rPr lang="en-GB" sz="2400" dirty="0"/>
              <a:t> / Conclusions</a:t>
            </a:r>
            <a:endParaRPr lang="en-RO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F8DE6-C4B4-3966-AA7A-9F397120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475509"/>
            <a:ext cx="8524875" cy="4939579"/>
          </a:xfrm>
        </p:spPr>
        <p:txBody>
          <a:bodyPr/>
          <a:lstStyle/>
          <a:p>
            <a:r>
              <a:rPr lang="en-RO" dirty="0"/>
              <a:t>TODO: 1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D0B9-65F0-1B4F-A79F-32A48C47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BD590-BC46-0B48-BE81-DDC2AA7155A6}" type="datetime1">
              <a:rPr lang="ro-RO" altLang="en-US" smtClean="0"/>
              <a:t>30.03.2024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DFD1B-2E5C-92BA-477D-0FA680987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1872AEEC-89AC-824D-A197-81B220AB711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6568E-2B93-F141-677F-FE6E0EE354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Admitere doctorat / Ph.D. Admission (Septembrie 2024)</a:t>
            </a:r>
          </a:p>
        </p:txBody>
      </p:sp>
    </p:spTree>
    <p:extLst>
      <p:ext uri="{BB962C8B-B14F-4D97-AF65-F5344CB8AC3E}">
        <p14:creationId xmlns:p14="http://schemas.microsoft.com/office/powerpoint/2010/main" val="1935175496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  <p:tag name="THINKCELLUNDODONOTDELETE" val="2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D3D65"/>
      </a:dk2>
      <a:lt2>
        <a:srgbClr val="BE0009"/>
      </a:lt2>
      <a:accent1>
        <a:srgbClr val="1C4C74"/>
      </a:accent1>
      <a:accent2>
        <a:srgbClr val="2C6D92"/>
      </a:accent2>
      <a:accent3>
        <a:srgbClr val="FFFFFF"/>
      </a:accent3>
      <a:accent4>
        <a:srgbClr val="000000"/>
      </a:accent4>
      <a:accent5>
        <a:srgbClr val="ABB2BC"/>
      </a:accent5>
      <a:accent6>
        <a:srgbClr val="276284"/>
      </a:accent6>
      <a:hlink>
        <a:srgbClr val="4797B9"/>
      </a:hlink>
      <a:folHlink>
        <a:srgbClr val="65C3E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D3D65"/>
        </a:dk2>
        <a:lt2>
          <a:srgbClr val="BE0009"/>
        </a:lt2>
        <a:accent1>
          <a:srgbClr val="1C4C74"/>
        </a:accent1>
        <a:accent2>
          <a:srgbClr val="2C6D92"/>
        </a:accent2>
        <a:accent3>
          <a:srgbClr val="FFFFFF"/>
        </a:accent3>
        <a:accent4>
          <a:srgbClr val="000000"/>
        </a:accent4>
        <a:accent5>
          <a:srgbClr val="ABB2BC"/>
        </a:accent5>
        <a:accent6>
          <a:srgbClr val="276284"/>
        </a:accent6>
        <a:hlink>
          <a:srgbClr val="4797B9"/>
        </a:hlink>
        <a:folHlink>
          <a:srgbClr val="65C3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22225</TotalTime>
  <Words>300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Courier New</vt:lpstr>
      <vt:lpstr>Helvetica</vt:lpstr>
      <vt:lpstr>Wingdings</vt:lpstr>
      <vt:lpstr>Standarddesign</vt:lpstr>
      <vt:lpstr>Titlul temei propuse pentru studiile doctorale / Title of the PhD proposal Propunere pentru tema studiilor doctorale (PhD proposal)</vt:lpstr>
      <vt:lpstr>Cuprins / Contents</vt:lpstr>
      <vt:lpstr>Scurtă descriere a parcursului profesional al candidatului / Brief description of the candidate's career path</vt:lpstr>
      <vt:lpstr>Stadiul actual al cunoașterii / Literature review (state of the art)</vt:lpstr>
      <vt:lpstr>Obiectivele generale și specifice ale tezei / General and specific objectives</vt:lpstr>
      <vt:lpstr>Activitățile propuse / Proposed activities</vt:lpstr>
      <vt:lpstr>Rezultatele așteptate / Expected results</vt:lpstr>
      <vt:lpstr>Concluzii / Conclusions</vt:lpstr>
    </vt:vector>
  </TitlesOfParts>
  <Company>PresentationPoint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florinpop_roadmap_researcher_career</dc:title>
  <dc:creator>PresentationPoint</dc:creator>
  <cp:lastModifiedBy>Florin POP (24155)</cp:lastModifiedBy>
  <cp:revision>1093</cp:revision>
  <cp:lastPrinted>2022-03-15T13:39:35Z</cp:lastPrinted>
  <dcterms:created xsi:type="dcterms:W3CDTF">2004-11-16T16:03:16Z</dcterms:created>
  <dcterms:modified xsi:type="dcterms:W3CDTF">2024-03-30T20:27:37Z</dcterms:modified>
</cp:coreProperties>
</file>