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485" r:id="rId2"/>
    <p:sldId id="526" r:id="rId3"/>
    <p:sldId id="527" r:id="rId4"/>
    <p:sldId id="528" r:id="rId5"/>
    <p:sldId id="529" r:id="rId6"/>
    <p:sldId id="530" r:id="rId7"/>
    <p:sldId id="531" r:id="rId8"/>
    <p:sldId id="532" r:id="rId9"/>
  </p:sldIdLst>
  <p:sldSz cx="9144000" cy="6858000" type="screen4x3"/>
  <p:notesSz cx="6699250" cy="9836150"/>
  <p:custDataLst>
    <p:tags r:id="rId12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13">
          <p15:clr>
            <a:srgbClr val="A4A3A4"/>
          </p15:clr>
        </p15:guide>
        <p15:guide id="3" pos="55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Light Style 2 –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Medium Style 1 –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45"/>
    <p:restoredTop sz="95918"/>
  </p:normalViewPr>
  <p:slideViewPr>
    <p:cSldViewPr snapToGrid="0">
      <p:cViewPr varScale="1">
        <p:scale>
          <a:sx n="118" d="100"/>
          <a:sy n="118" d="100"/>
        </p:scale>
        <p:origin x="1992" y="200"/>
      </p:cViewPr>
      <p:guideLst>
        <p:guide orient="horz" pos="4319"/>
        <p:guide pos="213"/>
        <p:guide pos="5565"/>
      </p:guideLst>
    </p:cSldViewPr>
  </p:slideViewPr>
  <p:outlineViewPr>
    <p:cViewPr>
      <p:scale>
        <a:sx n="33" d="100"/>
        <a:sy n="33" d="100"/>
      </p:scale>
      <p:origin x="0" y="-356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>
            <a:extLst>
              <a:ext uri="{FF2B5EF4-FFF2-40B4-BE49-F238E27FC236}">
                <a16:creationId xmlns:a16="http://schemas.microsoft.com/office/drawing/2014/main" id="{EB1656A5-FF95-678E-0A27-A27ACAD6BD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5222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7" name="Rectangle 3">
            <a:extLst>
              <a:ext uri="{FF2B5EF4-FFF2-40B4-BE49-F238E27FC236}">
                <a16:creationId xmlns:a16="http://schemas.microsoft.com/office/drawing/2014/main" id="{EE849173-01DC-2FD3-C21F-5312BE517B5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952750" cy="5222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8" name="Rectangle 4">
            <a:extLst>
              <a:ext uri="{FF2B5EF4-FFF2-40B4-BE49-F238E27FC236}">
                <a16:creationId xmlns:a16="http://schemas.microsoft.com/office/drawing/2014/main" id="{4D6A9D93-BF59-933E-CF12-5E6839BFC4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3388"/>
            <a:ext cx="2878138" cy="5222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9" name="Rectangle 5">
            <a:extLst>
              <a:ext uri="{FF2B5EF4-FFF2-40B4-BE49-F238E27FC236}">
                <a16:creationId xmlns:a16="http://schemas.microsoft.com/office/drawing/2014/main" id="{612E3320-6EFB-06F4-9A95-4C1DA93736E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323388"/>
            <a:ext cx="2952750" cy="5222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/>
            </a:lvl1pPr>
          </a:lstStyle>
          <a:p>
            <a:pPr>
              <a:defRPr/>
            </a:pPr>
            <a:fld id="{966A589C-BB8C-AF49-8484-3300D18C93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41787A6-105E-BAD0-A5D5-EA07AA7540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1950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C091A8F-0938-C748-3911-7A7EA5056C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97300" y="0"/>
            <a:ext cx="2901950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5E277746-2EE6-B884-26CD-547B404197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19662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6D17CBC-3B74-9953-BF31-3D0C91A8E45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11725" cy="4425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Klicken Sie, um die Formate des Vorlagentextes zu bearbeiten</a:t>
            </a:r>
          </a:p>
          <a:p>
            <a:pPr lvl="1"/>
            <a:r>
              <a:rPr lang="en-GB" altLang="en-US" noProof="0"/>
              <a:t>Zweite Ebene</a:t>
            </a:r>
          </a:p>
          <a:p>
            <a:pPr lvl="2"/>
            <a:r>
              <a:rPr lang="en-GB" altLang="en-US" noProof="0"/>
              <a:t>Dritte Ebene</a:t>
            </a:r>
          </a:p>
          <a:p>
            <a:pPr lvl="3"/>
            <a:r>
              <a:rPr lang="en-GB" altLang="en-US" noProof="0"/>
              <a:t>Vierte Ebene</a:t>
            </a:r>
          </a:p>
          <a:p>
            <a:pPr lvl="4"/>
            <a:r>
              <a:rPr lang="en-GB" altLang="en-US" noProof="0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094B60B-F36D-405B-063B-D2CD2E89D8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5613"/>
            <a:ext cx="2901950" cy="490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7907B40-47C5-8D10-C119-E4EBADE6B5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7300" y="9345613"/>
            <a:ext cx="2901950" cy="490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/>
            </a:lvl1pPr>
          </a:lstStyle>
          <a:p>
            <a:pPr>
              <a:defRPr/>
            </a:pPr>
            <a:fld id="{813ACBBF-2F44-8742-9EE2-FD30630910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87294074-6BF0-E8E4-6A5F-DE2F47B796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3407BB9-D049-7741-BC51-7F523742D639}" type="slidenum">
              <a:rPr lang="en-GB" altLang="en-US" smtClean="0"/>
              <a:pPr/>
              <a:t>1</a:t>
            </a:fld>
            <a:endParaRPr lang="en-GB" altLang="en-US"/>
          </a:p>
        </p:txBody>
      </p:sp>
      <p:sp>
        <p:nvSpPr>
          <p:cNvPr id="37891" name="Rectangle 1026">
            <a:extLst>
              <a:ext uri="{FF2B5EF4-FFF2-40B4-BE49-F238E27FC236}">
                <a16:creationId xmlns:a16="http://schemas.microsoft.com/office/drawing/2014/main" id="{0D70F81D-09AF-CB5F-2FDF-39AF5CFF3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</p:spPr>
        <p:txBody>
          <a:bodyPr lIns="89384" tIns="44694" rIns="89384" bIns="44694"/>
          <a:lstStyle/>
          <a:p>
            <a:pPr eaLnBrk="1" hangingPunct="1">
              <a:defRPr/>
            </a:pPr>
            <a:endParaRPr lang="en-GB">
              <a:cs typeface="+mn-cs"/>
            </a:endParaRPr>
          </a:p>
        </p:txBody>
      </p:sp>
      <p:sp>
        <p:nvSpPr>
          <p:cNvPr id="16387" name="Rectangle 1027">
            <a:extLst>
              <a:ext uri="{FF2B5EF4-FFF2-40B4-BE49-F238E27FC236}">
                <a16:creationId xmlns:a16="http://schemas.microsoft.com/office/drawing/2014/main" id="{68C8AA39-6B0D-D271-AF87-68F65685D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6696075" cy="5022850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Logo&#10;&#10;Description automatically generated">
            <a:extLst>
              <a:ext uri="{FF2B5EF4-FFF2-40B4-BE49-F238E27FC236}">
                <a16:creationId xmlns:a16="http://schemas.microsoft.com/office/drawing/2014/main" id="{C97BCAC5-255B-34C4-276F-71B43E4D47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4563" y="4557713"/>
            <a:ext cx="635000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55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581275" y="1639888"/>
            <a:ext cx="6081713" cy="909637"/>
          </a:xfrm>
        </p:spPr>
        <p:txBody>
          <a:bodyPr lIns="91440" rIns="91440" anchor="b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  <a:endParaRPr lang="de-DE" noProof="0" dirty="0"/>
          </a:p>
        </p:txBody>
      </p:sp>
      <p:sp>
        <p:nvSpPr>
          <p:cNvPr id="10455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81275" y="2547938"/>
            <a:ext cx="6088063" cy="904875"/>
          </a:xfrm>
        </p:spPr>
        <p:txBody>
          <a:bodyPr lIns="91440" rIns="91440" anchor="ctr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2" name="Picture 1" descr="A logo of a building&#10;&#10;Description automatically generated">
            <a:extLst>
              <a:ext uri="{FF2B5EF4-FFF2-40B4-BE49-F238E27FC236}">
                <a16:creationId xmlns:a16="http://schemas.microsoft.com/office/drawing/2014/main" id="{5B1701A3-AD74-60FD-5670-E83E98C078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88105" y="5065608"/>
            <a:ext cx="1368269" cy="137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280550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4">
            <a:extLst>
              <a:ext uri="{FF2B5EF4-FFF2-40B4-BE49-F238E27FC236}">
                <a16:creationId xmlns:a16="http://schemas.microsoft.com/office/drawing/2014/main" id="{C3324DBF-9F80-0ACE-33BC-63CF7EEAD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A8F5E-6A48-BE4C-A83B-8D032C810459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351BEE3C-FC9F-FA4C-89F0-AD7B0A2C99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0627A04-1D92-6447-B331-15F8C31E7B7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16">
            <a:extLst>
              <a:ext uri="{FF2B5EF4-FFF2-40B4-BE49-F238E27FC236}">
                <a16:creationId xmlns:a16="http://schemas.microsoft.com/office/drawing/2014/main" id="{7F93371C-B937-E7B1-2D27-A38DB1567AE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2436637611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1950" y="622300"/>
            <a:ext cx="2132013" cy="5286375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622300"/>
            <a:ext cx="6245225" cy="5286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4">
            <a:extLst>
              <a:ext uri="{FF2B5EF4-FFF2-40B4-BE49-F238E27FC236}">
                <a16:creationId xmlns:a16="http://schemas.microsoft.com/office/drawing/2014/main" id="{1026CB52-4B0F-81AD-3244-1BB5EC7CA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03247-E7B3-2844-B7F8-B3F47400E8E3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3F4C194A-7C51-C31B-5D9E-E9728537C0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9BA3567-5905-794A-980A-368B3049894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16">
            <a:extLst>
              <a:ext uri="{FF2B5EF4-FFF2-40B4-BE49-F238E27FC236}">
                <a16:creationId xmlns:a16="http://schemas.microsoft.com/office/drawing/2014/main" id="{F0FB307C-5DAB-A32D-EB23-7DCA1CB2362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1642781374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23900" indent="-361950">
              <a:defRPr/>
            </a:lvl2pPr>
            <a:lvl3pPr marL="982663" indent="-257175">
              <a:defRPr/>
            </a:lvl3pPr>
            <a:lvl4pPr marL="1433513" indent="-266700">
              <a:defRPr/>
            </a:lvl4pPr>
            <a:lvl5pPr marL="1787525" indent="-258763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4">
            <a:extLst>
              <a:ext uri="{FF2B5EF4-FFF2-40B4-BE49-F238E27FC236}">
                <a16:creationId xmlns:a16="http://schemas.microsoft.com/office/drawing/2014/main" id="{89CA2C2D-8188-4747-CB94-3F3A2E2BF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/>
          <a:lstStyle>
            <a:lvl1pPr>
              <a:defRPr/>
            </a:lvl1pPr>
          </a:lstStyle>
          <a:p>
            <a:pPr>
              <a:defRPr/>
            </a:pPr>
            <a:fld id="{5A1BD590-BC46-0B48-BE81-DDC2AA7155A6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1A99784B-4025-08A3-3EFF-35F9197277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anchor="b"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872AEEC-89AC-824D-A197-81B220AB711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16">
            <a:extLst>
              <a:ext uri="{FF2B5EF4-FFF2-40B4-BE49-F238E27FC236}">
                <a16:creationId xmlns:a16="http://schemas.microsoft.com/office/drawing/2014/main" id="{E826297C-832F-5CBF-D8DA-DA4E4413107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3680730451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ctr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14">
            <a:extLst>
              <a:ext uri="{FF2B5EF4-FFF2-40B4-BE49-F238E27FC236}">
                <a16:creationId xmlns:a16="http://schemas.microsoft.com/office/drawing/2014/main" id="{380EBEE4-4EAE-D6F6-7D3F-E483E5FB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8D34D-E814-3B45-8BDB-31F39F65A8CB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33DDC54A-C5BA-41A4-955C-9A48C96C6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AFD24F4-E330-764C-9592-103F899E215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16">
            <a:extLst>
              <a:ext uri="{FF2B5EF4-FFF2-40B4-BE49-F238E27FC236}">
                <a16:creationId xmlns:a16="http://schemas.microsoft.com/office/drawing/2014/main" id="{EE08212D-5FC2-0212-0351-EA337D20A67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1630137542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9088" y="1879600"/>
            <a:ext cx="4186237" cy="4029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5" y="1879600"/>
            <a:ext cx="4186238" cy="4029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4">
            <a:extLst>
              <a:ext uri="{FF2B5EF4-FFF2-40B4-BE49-F238E27FC236}">
                <a16:creationId xmlns:a16="http://schemas.microsoft.com/office/drawing/2014/main" id="{B91CCFA6-5422-8DC2-981F-91FD71A83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925F1-8802-DE43-8CA7-9882D4C19D18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E9A1C174-270E-EEA2-6F63-4660ACD0CB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3236CBF-90BE-4B48-A396-FB484513C0A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6">
            <a:extLst>
              <a:ext uri="{FF2B5EF4-FFF2-40B4-BE49-F238E27FC236}">
                <a16:creationId xmlns:a16="http://schemas.microsoft.com/office/drawing/2014/main" id="{C89D8EF7-07EA-E5F0-FE6F-9F5FA4C9E05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18171344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1978"/>
            <a:ext cx="8229600" cy="72566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281" y="1535113"/>
            <a:ext cx="434910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5924" y="2174875"/>
            <a:ext cx="436146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259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383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57BC4535-9A27-7870-8066-42CA199B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04596-322B-764F-A937-C43CF8042CB3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8" name="Slide Number Placeholder 15">
            <a:extLst>
              <a:ext uri="{FF2B5EF4-FFF2-40B4-BE49-F238E27FC236}">
                <a16:creationId xmlns:a16="http://schemas.microsoft.com/office/drawing/2014/main" id="{57966960-2823-8383-DC80-617DBA2527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56099F0-6E9B-6245-A815-71DB6DCF0DD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6">
            <a:extLst>
              <a:ext uri="{FF2B5EF4-FFF2-40B4-BE49-F238E27FC236}">
                <a16:creationId xmlns:a16="http://schemas.microsoft.com/office/drawing/2014/main" id="{E3C6CDBC-9A3F-1EAB-4BFB-553560BF417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2617653196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14">
            <a:extLst>
              <a:ext uri="{FF2B5EF4-FFF2-40B4-BE49-F238E27FC236}">
                <a16:creationId xmlns:a16="http://schemas.microsoft.com/office/drawing/2014/main" id="{8CC45A3B-2B19-0895-872E-853C083CA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E4A59-56D5-DE4F-80C7-2C537307A57B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4" name="Slide Number Placeholder 15">
            <a:extLst>
              <a:ext uri="{FF2B5EF4-FFF2-40B4-BE49-F238E27FC236}">
                <a16:creationId xmlns:a16="http://schemas.microsoft.com/office/drawing/2014/main" id="{973834E8-E9EB-30D1-5B66-6309B32F24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7318E6E2-A7EF-434F-AB0E-B543BC5BC71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16">
            <a:extLst>
              <a:ext uri="{FF2B5EF4-FFF2-40B4-BE49-F238E27FC236}">
                <a16:creationId xmlns:a16="http://schemas.microsoft.com/office/drawing/2014/main" id="{55CFB1E3-136B-3B7C-3BCF-78454F89492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3793901911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4">
            <a:extLst>
              <a:ext uri="{FF2B5EF4-FFF2-40B4-BE49-F238E27FC236}">
                <a16:creationId xmlns:a16="http://schemas.microsoft.com/office/drawing/2014/main" id="{DE77411D-04F2-136F-2D49-2F8166AB2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890ED-5452-2043-8283-C994BC26FAE7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3" name="Slide Number Placeholder 15">
            <a:extLst>
              <a:ext uri="{FF2B5EF4-FFF2-40B4-BE49-F238E27FC236}">
                <a16:creationId xmlns:a16="http://schemas.microsoft.com/office/drawing/2014/main" id="{51E5FD49-780C-E6BB-3BA7-99ED3BC1E6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CDC234D-B748-FA47-B70D-378465D6E9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Footer Placeholder 16">
            <a:extLst>
              <a:ext uri="{FF2B5EF4-FFF2-40B4-BE49-F238E27FC236}">
                <a16:creationId xmlns:a16="http://schemas.microsoft.com/office/drawing/2014/main" id="{50DA01EA-24C8-FAC2-3CE5-F19626ED1BB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741424572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6010"/>
            <a:ext cx="3008313" cy="11620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601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0806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4">
            <a:extLst>
              <a:ext uri="{FF2B5EF4-FFF2-40B4-BE49-F238E27FC236}">
                <a16:creationId xmlns:a16="http://schemas.microsoft.com/office/drawing/2014/main" id="{8ED93F4C-4B49-921B-A519-2E7C8AC7E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5C732-5410-0C4F-ABE9-9FC845B3B2C5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75214D94-AC13-9B10-5667-FDE3D1AB2F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A7919D06-E6DF-EE4F-AC26-DDF26466195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6">
            <a:extLst>
              <a:ext uri="{FF2B5EF4-FFF2-40B4-BE49-F238E27FC236}">
                <a16:creationId xmlns:a16="http://schemas.microsoft.com/office/drawing/2014/main" id="{91B49E7C-6F2F-9A09-1A68-A2D2FB53BC0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911028335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4">
            <a:extLst>
              <a:ext uri="{FF2B5EF4-FFF2-40B4-BE49-F238E27FC236}">
                <a16:creationId xmlns:a16="http://schemas.microsoft.com/office/drawing/2014/main" id="{180B0CE2-7729-C4F4-CE35-0E6362E5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413" y="6553200"/>
            <a:ext cx="1079500" cy="250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940FE-4B96-1247-A4FA-494E8E441ADD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541B4855-1ED3-6907-7F4A-499153290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316038" y="6553200"/>
            <a:ext cx="900112" cy="250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7598C95-CDB1-5744-9735-628BD89375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6">
            <a:extLst>
              <a:ext uri="{FF2B5EF4-FFF2-40B4-BE49-F238E27FC236}">
                <a16:creationId xmlns:a16="http://schemas.microsoft.com/office/drawing/2014/main" id="{128A94C9-7400-F105-617E-3403C58989C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339975" y="6553200"/>
            <a:ext cx="6048375" cy="2508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2050703621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829167-2FEC-F305-61A0-A49803462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14325" y="622300"/>
            <a:ext cx="85153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de-DE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17CD82-C828-A585-5F04-7CCD388BD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19088" y="1323975"/>
            <a:ext cx="8524875" cy="509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de-DE" altLang="en-US"/>
          </a:p>
        </p:txBody>
      </p:sp>
      <p:sp>
        <p:nvSpPr>
          <p:cNvPr id="8" name="Date Placeholder 14">
            <a:extLst>
              <a:ext uri="{FF2B5EF4-FFF2-40B4-BE49-F238E27FC236}">
                <a16:creationId xmlns:a16="http://schemas.microsoft.com/office/drawing/2014/main" id="{49E83C45-B8BB-4AFB-A8A4-4938E9F11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9088" y="6588125"/>
            <a:ext cx="944562" cy="2524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4B64FFF-A258-CD45-B621-2A53E1935D2A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id="{ADBD14CA-86B2-D536-8671-A93A5D6EB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71588" y="6588125"/>
            <a:ext cx="827087" cy="2524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1CB3D020-A9E3-6240-8F7D-F52D9C02F8F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Footer Placeholder 16">
            <a:extLst>
              <a:ext uri="{FF2B5EF4-FFF2-40B4-BE49-F238E27FC236}">
                <a16:creationId xmlns:a16="http://schemas.microsoft.com/office/drawing/2014/main" id="{3B936520-3D7E-755F-C633-82013B946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08200" y="6588125"/>
            <a:ext cx="6735763" cy="252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24EE604A-CED4-4DB6-4928-43D82D793C9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">
            <a:extLst>
              <a:ext uri="{FF2B5EF4-FFF2-40B4-BE49-F238E27FC236}">
                <a16:creationId xmlns:a16="http://schemas.microsoft.com/office/drawing/2014/main" id="{AFF843DC-9D12-2526-C836-FD5F79BAB22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523038"/>
            <a:ext cx="9144000" cy="4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Logo&#10;&#10;Description automatically generated">
            <a:extLst>
              <a:ext uri="{FF2B5EF4-FFF2-40B4-BE49-F238E27FC236}">
                <a16:creationId xmlns:a16="http://schemas.microsoft.com/office/drawing/2014/main" id="{DBAEA3C8-D54C-B4A1-DE9C-9A586BCBC5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579438" y="-222250"/>
            <a:ext cx="3098801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A logo of a building&#10;&#10;Description automatically generated">
            <a:extLst>
              <a:ext uri="{FF2B5EF4-FFF2-40B4-BE49-F238E27FC236}">
                <a16:creationId xmlns:a16="http://schemas.microsoft.com/office/drawing/2014/main" id="{408B0105-E152-699D-2A0D-44E2730BDE5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1774" y="34614"/>
            <a:ext cx="682451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42" r:id="rId9"/>
    <p:sldLayoutId id="2147484038" r:id="rId10"/>
    <p:sldLayoutId id="2147484039" r:id="rId11"/>
  </p:sldLayoutIdLst>
  <p:transition spd="med">
    <p:wipe dir="r"/>
  </p:transition>
  <p:hf hdr="0"/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36575" indent="-174625" algn="l" rtl="0" eaLnBrk="0" fontAlgn="base" hangingPunct="0">
        <a:spcBef>
          <a:spcPct val="400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‒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898525" indent="-173038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Courier New" panose="02070309020205020404" pitchFamily="49" charset="0"/>
        <a:buChar char="o"/>
        <a:defRPr>
          <a:solidFill>
            <a:schemeClr val="tx1"/>
          </a:solidFill>
          <a:latin typeface="+mn-lt"/>
          <a:ea typeface="ＭＳ Ｐゴシック" charset="0"/>
        </a:defRPr>
      </a:lvl3pPr>
      <a:lvl4pPr marL="1339850" indent="-173038" algn="l" rtl="0" eaLnBrk="0" fontAlgn="base" hangingPunct="0">
        <a:spcBef>
          <a:spcPct val="400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‒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03388" indent="-17462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1419225" indent="-207963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876425" indent="-207963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333625" indent="-207963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790825" indent="-207963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4">
            <a:extLst>
              <a:ext uri="{FF2B5EF4-FFF2-40B4-BE49-F238E27FC236}">
                <a16:creationId xmlns:a16="http://schemas.microsoft.com/office/drawing/2014/main" id="{98C08171-8C48-4316-9076-66A24CE4E4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4128" y="1663698"/>
            <a:ext cx="8331200" cy="1468438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/>
            <a:r>
              <a:rPr lang="ro-RO" altLang="en-RO" sz="3200" dirty="0">
                <a:ea typeface="ＭＳ Ｐゴシック" panose="020B0600070205080204" pitchFamily="34" charset="-128"/>
              </a:rPr>
              <a:t>Titlul temei propuse pentru studiile doctorale / </a:t>
            </a:r>
            <a:r>
              <a:rPr lang="ro-RO" altLang="en-RO" sz="3200" dirty="0" err="1">
                <a:ea typeface="ＭＳ Ｐゴシック" panose="020B0600070205080204" pitchFamily="34" charset="-128"/>
              </a:rPr>
              <a:t>Title</a:t>
            </a:r>
            <a:r>
              <a:rPr lang="ro-RO" altLang="en-RO" sz="3200" dirty="0">
                <a:ea typeface="ＭＳ Ｐゴシック" panose="020B0600070205080204" pitchFamily="34" charset="-128"/>
              </a:rPr>
              <a:t> of the </a:t>
            </a:r>
            <a:r>
              <a:rPr lang="ro-RO" altLang="en-RO" sz="3200" dirty="0" err="1">
                <a:ea typeface="ＭＳ Ｐゴシック" panose="020B0600070205080204" pitchFamily="34" charset="-128"/>
              </a:rPr>
              <a:t>PhD</a:t>
            </a:r>
            <a:r>
              <a:rPr lang="ro-RO" altLang="en-RO" sz="3200" dirty="0">
                <a:ea typeface="ＭＳ Ｐゴシック" panose="020B0600070205080204" pitchFamily="34" charset="-128"/>
              </a:rPr>
              <a:t> </a:t>
            </a:r>
            <a:r>
              <a:rPr lang="ro-RO" altLang="en-RO" sz="3200" dirty="0" err="1">
                <a:ea typeface="ＭＳ Ｐゴシック" panose="020B0600070205080204" pitchFamily="34" charset="-128"/>
              </a:rPr>
              <a:t>proposal</a:t>
            </a:r>
            <a:br>
              <a:rPr lang="ro-RO" altLang="en-RO" sz="3200" dirty="0">
                <a:ea typeface="ＭＳ Ｐゴシック" panose="020B0600070205080204" pitchFamily="34" charset="-128"/>
              </a:rPr>
            </a:br>
            <a:r>
              <a:rPr lang="ro-RO" altLang="en-RO" sz="1400" dirty="0">
                <a:ea typeface="ＭＳ Ｐゴシック" panose="020B0600070205080204" pitchFamily="34" charset="-128"/>
              </a:rPr>
              <a:t>Propunere pentru tema studiilor doctorale (</a:t>
            </a:r>
            <a:r>
              <a:rPr lang="ro-RO" altLang="en-RO" sz="1400" dirty="0" err="1">
                <a:ea typeface="ＭＳ Ｐゴシック" panose="020B0600070205080204" pitchFamily="34" charset="-128"/>
              </a:rPr>
              <a:t>PhD</a:t>
            </a:r>
            <a:r>
              <a:rPr lang="ro-RO" altLang="en-RO" sz="1400" dirty="0">
                <a:ea typeface="ＭＳ Ｐゴシック" panose="020B0600070205080204" pitchFamily="34" charset="-128"/>
              </a:rPr>
              <a:t> </a:t>
            </a:r>
            <a:r>
              <a:rPr lang="ro-RO" altLang="en-RO" sz="1400" dirty="0" err="1">
                <a:ea typeface="ＭＳ Ｐゴシック" panose="020B0600070205080204" pitchFamily="34" charset="-128"/>
              </a:rPr>
              <a:t>proposal</a:t>
            </a:r>
            <a:r>
              <a:rPr lang="ro-RO" altLang="en-RO" sz="1400" dirty="0">
                <a:ea typeface="ＭＳ Ｐゴシック" panose="020B0600070205080204" pitchFamily="34" charset="-128"/>
              </a:rPr>
              <a:t>)</a:t>
            </a:r>
            <a:endParaRPr lang="en-US" altLang="en-US" sz="3600" dirty="0">
              <a:ea typeface="ＭＳ Ｐゴシック" panose="020B0600070205080204" pitchFamily="34" charset="-128"/>
            </a:endParaRPr>
          </a:p>
        </p:txBody>
      </p:sp>
      <p:sp>
        <p:nvSpPr>
          <p:cNvPr id="15362" name="Rectangle 15">
            <a:extLst>
              <a:ext uri="{FF2B5EF4-FFF2-40B4-BE49-F238E27FC236}">
                <a16:creationId xmlns:a16="http://schemas.microsoft.com/office/drawing/2014/main" id="{30DFB4F6-FAFB-FE90-E69B-292DCE08346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0990" y="3725864"/>
            <a:ext cx="8034338" cy="1128712"/>
          </a:xfrm>
        </p:spPr>
        <p:txBody>
          <a:bodyPr/>
          <a:lstStyle/>
          <a:p>
            <a:pPr algn="r">
              <a:defRPr/>
            </a:pPr>
            <a:r>
              <a:rPr lang="ro-RO" altLang="en-US" sz="1600" dirty="0">
                <a:latin typeface="+mj-lt"/>
                <a:ea typeface="ＭＳ Ｐゴシック" panose="020B0600070205080204" pitchFamily="34" charset="-128"/>
              </a:rPr>
              <a:t>Numele și prenumele candidatului / </a:t>
            </a:r>
            <a:r>
              <a:rPr lang="ro-RO" altLang="en-US" sz="1600" dirty="0" err="1">
                <a:latin typeface="+mj-lt"/>
                <a:ea typeface="ＭＳ Ｐゴシック" panose="020B0600070205080204" pitchFamily="34" charset="-128"/>
              </a:rPr>
              <a:t>Name</a:t>
            </a:r>
            <a:r>
              <a:rPr lang="ro-RO" altLang="en-US" sz="1600" dirty="0"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ro-RO" altLang="en-US" sz="1600" dirty="0" err="1">
                <a:latin typeface="+mj-lt"/>
                <a:ea typeface="ＭＳ Ｐゴシック" panose="020B0600070205080204" pitchFamily="34" charset="-128"/>
              </a:rPr>
              <a:t>and</a:t>
            </a:r>
            <a:r>
              <a:rPr lang="ro-RO" altLang="en-US" sz="1600" dirty="0"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ro-RO" altLang="en-US" sz="1600" dirty="0" err="1">
                <a:latin typeface="+mj-lt"/>
                <a:ea typeface="ＭＳ Ｐゴシック" panose="020B0600070205080204" pitchFamily="34" charset="-128"/>
              </a:rPr>
              <a:t>surname</a:t>
            </a:r>
            <a:r>
              <a:rPr lang="ro-RO" altLang="en-US" sz="1600" dirty="0">
                <a:latin typeface="+mj-lt"/>
                <a:ea typeface="ＭＳ Ｐゴシック" panose="020B0600070205080204" pitchFamily="34" charset="-128"/>
              </a:rPr>
              <a:t> of the </a:t>
            </a:r>
            <a:r>
              <a:rPr lang="ro-RO" altLang="en-US" sz="1600" dirty="0" err="1">
                <a:latin typeface="+mj-lt"/>
                <a:ea typeface="ＭＳ Ｐゴシック" panose="020B0600070205080204" pitchFamily="34" charset="-128"/>
              </a:rPr>
              <a:t>PhD</a:t>
            </a:r>
            <a:r>
              <a:rPr lang="ro-RO" altLang="en-US" sz="1600" dirty="0">
                <a:latin typeface="+mj-lt"/>
                <a:ea typeface="ＭＳ Ｐゴシック" panose="020B0600070205080204" pitchFamily="34" charset="-128"/>
              </a:rPr>
              <a:t> candidate</a:t>
            </a:r>
          </a:p>
          <a:p>
            <a:pPr algn="r">
              <a:defRPr/>
            </a:pPr>
            <a:r>
              <a:rPr lang="ro-RO" altLang="en-US" sz="1600" dirty="0">
                <a:latin typeface="+mj-lt"/>
                <a:ea typeface="ＭＳ Ｐゴシック" panose="020B0600070205080204" pitchFamily="34" charset="-128"/>
              </a:rPr>
              <a:t>Numele și prenumele Coordonatorului de doctorat / </a:t>
            </a:r>
            <a:r>
              <a:rPr lang="ro-RO" altLang="en-US" sz="1600" dirty="0" err="1">
                <a:latin typeface="+mj-lt"/>
                <a:ea typeface="ＭＳ Ｐゴシック" panose="020B0600070205080204" pitchFamily="34" charset="-128"/>
              </a:rPr>
              <a:t>Name</a:t>
            </a:r>
            <a:r>
              <a:rPr lang="ro-RO" altLang="en-US" sz="1600" dirty="0"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ro-RO" altLang="en-US" sz="1600" dirty="0" err="1">
                <a:latin typeface="+mj-lt"/>
                <a:ea typeface="ＭＳ Ｐゴシック" panose="020B0600070205080204" pitchFamily="34" charset="-128"/>
              </a:rPr>
              <a:t>and</a:t>
            </a:r>
            <a:r>
              <a:rPr lang="ro-RO" altLang="en-US" sz="1600" dirty="0"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ro-RO" altLang="en-US" sz="1600" dirty="0" err="1">
                <a:latin typeface="+mj-lt"/>
                <a:ea typeface="ＭＳ Ｐゴシック" panose="020B0600070205080204" pitchFamily="34" charset="-128"/>
              </a:rPr>
              <a:t>surname</a:t>
            </a:r>
            <a:r>
              <a:rPr lang="ro-RO" altLang="en-US" sz="1600" dirty="0">
                <a:latin typeface="+mj-lt"/>
                <a:ea typeface="ＭＳ Ｐゴシック" panose="020B0600070205080204" pitchFamily="34" charset="-128"/>
              </a:rPr>
              <a:t> of the </a:t>
            </a:r>
            <a:r>
              <a:rPr lang="ro-RO" altLang="en-US" sz="1600" dirty="0" err="1">
                <a:latin typeface="+mj-lt"/>
                <a:ea typeface="ＭＳ Ｐゴシック" panose="020B0600070205080204" pitchFamily="34" charset="-128"/>
              </a:rPr>
              <a:t>PhD</a:t>
            </a:r>
            <a:r>
              <a:rPr lang="ro-RO" altLang="en-US" sz="1600" dirty="0"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ro-RO" altLang="en-US" sz="1600" dirty="0" err="1">
                <a:latin typeface="+mj-lt"/>
                <a:ea typeface="ＭＳ Ｐゴシック" panose="020B0600070205080204" pitchFamily="34" charset="-128"/>
              </a:rPr>
              <a:t>advisor</a:t>
            </a:r>
            <a:endParaRPr lang="ro-RO" altLang="en-US" sz="1600" dirty="0">
              <a:latin typeface="+mj-lt"/>
              <a:ea typeface="ＭＳ Ｐゴシック" panose="020B0600070205080204" pitchFamily="34" charset="-128"/>
            </a:endParaRPr>
          </a:p>
          <a:p>
            <a:pPr algn="r">
              <a:defRPr/>
            </a:pPr>
            <a:r>
              <a:rPr lang="ro-RO" altLang="en-US" sz="1600" dirty="0">
                <a:latin typeface="+mj-lt"/>
                <a:ea typeface="ＭＳ Ｐゴシック" panose="020B0600070205080204" pitchFamily="34" charset="-128"/>
              </a:rPr>
              <a:t>Septembrie 2025</a:t>
            </a:r>
          </a:p>
        </p:txBody>
      </p:sp>
      <p:sp>
        <p:nvSpPr>
          <p:cNvPr id="15363" name="TextBox 4">
            <a:extLst>
              <a:ext uri="{FF2B5EF4-FFF2-40B4-BE49-F238E27FC236}">
                <a16:creationId xmlns:a16="http://schemas.microsoft.com/office/drawing/2014/main" id="{E307EA96-E3B6-EF5F-28C3-299DB4A11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53" y="423641"/>
            <a:ext cx="86264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ro-RO" altLang="en-RO" dirty="0">
                <a:solidFill>
                  <a:schemeClr val="bg1"/>
                </a:solidFill>
              </a:rPr>
              <a:t>Universitatea Națională de Știință și Tehnologie POLITEHNICA București, România </a:t>
            </a:r>
          </a:p>
          <a:p>
            <a:pPr algn="r"/>
            <a:r>
              <a:rPr lang="ro-RO" altLang="en-RO" b="1" i="1" dirty="0">
                <a:solidFill>
                  <a:schemeClr val="bg1"/>
                </a:solidFill>
              </a:rPr>
              <a:t>Școala doctorală de Automatică și Calculatoare</a:t>
            </a: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02F9A8D7-4D73-4775-D61D-367CEDCF8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 altLang="en-RO" dirty="0">
                <a:ea typeface="ＭＳ Ｐゴシック" panose="020B0600070205080204" pitchFamily="34" charset="-128"/>
              </a:rPr>
              <a:t>Cuprins / </a:t>
            </a:r>
            <a:r>
              <a:rPr lang="ro-RO" altLang="en-RO" dirty="0" err="1">
                <a:ea typeface="ＭＳ Ｐゴシック" panose="020B0600070205080204" pitchFamily="34" charset="-128"/>
              </a:rPr>
              <a:t>Contents</a:t>
            </a:r>
            <a:endParaRPr lang="ro-RO" altLang="en-RO" dirty="0">
              <a:ea typeface="ＭＳ Ｐゴシック" panose="020B0600070205080204" pitchFamily="34" charset="-128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669328B6-14A0-DE26-66DF-1ED916CA34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9088" y="1323975"/>
            <a:ext cx="8524875" cy="5107998"/>
          </a:xfrm>
        </p:spPr>
        <p:txBody>
          <a:bodyPr>
            <a:normAutofit/>
          </a:bodyPr>
          <a:lstStyle/>
          <a:p>
            <a:r>
              <a:rPr lang="ro-RO" dirty="0">
                <a:latin typeface="Helvetica" pitchFamily="2" charset="0"/>
              </a:rPr>
              <a:t>Scurtă descriere a parcursului profesional al candidatului / </a:t>
            </a:r>
            <a:r>
              <a:rPr lang="ro-RO" dirty="0" err="1">
                <a:latin typeface="Helvetica" pitchFamily="2" charset="0"/>
              </a:rPr>
              <a:t>Brief</a:t>
            </a:r>
            <a:r>
              <a:rPr lang="ro-RO" dirty="0">
                <a:latin typeface="Helvetica" pitchFamily="2" charset="0"/>
              </a:rPr>
              <a:t> </a:t>
            </a:r>
            <a:r>
              <a:rPr lang="ro-RO" dirty="0" err="1">
                <a:latin typeface="Helvetica" pitchFamily="2" charset="0"/>
              </a:rPr>
              <a:t>description</a:t>
            </a:r>
            <a:r>
              <a:rPr lang="ro-RO" dirty="0">
                <a:latin typeface="Helvetica" pitchFamily="2" charset="0"/>
              </a:rPr>
              <a:t> of the </a:t>
            </a:r>
            <a:r>
              <a:rPr lang="ro-RO" dirty="0" err="1">
                <a:latin typeface="Helvetica" pitchFamily="2" charset="0"/>
              </a:rPr>
              <a:t>candidate's</a:t>
            </a:r>
            <a:r>
              <a:rPr lang="ro-RO" dirty="0">
                <a:latin typeface="Helvetica" pitchFamily="2" charset="0"/>
              </a:rPr>
              <a:t> </a:t>
            </a:r>
            <a:r>
              <a:rPr lang="ro-RO" dirty="0" err="1">
                <a:latin typeface="Helvetica" pitchFamily="2" charset="0"/>
              </a:rPr>
              <a:t>career</a:t>
            </a:r>
            <a:r>
              <a:rPr lang="ro-RO" dirty="0">
                <a:latin typeface="Helvetica" pitchFamily="2" charset="0"/>
              </a:rPr>
              <a:t> </a:t>
            </a:r>
            <a:r>
              <a:rPr lang="ro-RO" dirty="0" err="1">
                <a:latin typeface="Helvetica" pitchFamily="2" charset="0"/>
              </a:rPr>
              <a:t>path</a:t>
            </a:r>
            <a:endParaRPr lang="ro-RO" dirty="0">
              <a:latin typeface="Helvetica" pitchFamily="2" charset="0"/>
            </a:endParaRPr>
          </a:p>
          <a:p>
            <a:r>
              <a:rPr lang="ro-RO" dirty="0">
                <a:latin typeface="Helvetica" pitchFamily="2" charset="0"/>
              </a:rPr>
              <a:t>Stadiul actual al cunoașterii / </a:t>
            </a:r>
            <a:r>
              <a:rPr lang="ro-RO" dirty="0" err="1">
                <a:latin typeface="Helvetica" pitchFamily="2" charset="0"/>
              </a:rPr>
              <a:t>Literature</a:t>
            </a:r>
            <a:r>
              <a:rPr lang="ro-RO" dirty="0">
                <a:latin typeface="Helvetica" pitchFamily="2" charset="0"/>
              </a:rPr>
              <a:t> </a:t>
            </a:r>
            <a:r>
              <a:rPr lang="ro-RO" dirty="0" err="1">
                <a:latin typeface="Helvetica" pitchFamily="2" charset="0"/>
              </a:rPr>
              <a:t>review</a:t>
            </a:r>
            <a:r>
              <a:rPr lang="ro-RO" dirty="0">
                <a:latin typeface="Helvetica" pitchFamily="2" charset="0"/>
              </a:rPr>
              <a:t> (state of the </a:t>
            </a:r>
            <a:r>
              <a:rPr lang="ro-RO" dirty="0" err="1">
                <a:latin typeface="Helvetica" pitchFamily="2" charset="0"/>
              </a:rPr>
              <a:t>art</a:t>
            </a:r>
            <a:r>
              <a:rPr lang="ro-RO" dirty="0">
                <a:latin typeface="Helvetica" pitchFamily="2" charset="0"/>
              </a:rPr>
              <a:t>)</a:t>
            </a:r>
          </a:p>
          <a:p>
            <a:r>
              <a:rPr lang="ro-RO" dirty="0">
                <a:latin typeface="Helvetica" pitchFamily="2" charset="0"/>
              </a:rPr>
              <a:t>Obiectivele generale și specifice ale tezei / General </a:t>
            </a:r>
            <a:r>
              <a:rPr lang="ro-RO" dirty="0" err="1">
                <a:latin typeface="Helvetica" pitchFamily="2" charset="0"/>
              </a:rPr>
              <a:t>and</a:t>
            </a:r>
            <a:r>
              <a:rPr lang="ro-RO" dirty="0">
                <a:latin typeface="Helvetica" pitchFamily="2" charset="0"/>
              </a:rPr>
              <a:t> specific </a:t>
            </a:r>
            <a:r>
              <a:rPr lang="ro-RO" dirty="0" err="1">
                <a:latin typeface="Helvetica" pitchFamily="2" charset="0"/>
              </a:rPr>
              <a:t>objectives</a:t>
            </a:r>
            <a:endParaRPr lang="ro-RO" dirty="0">
              <a:latin typeface="Helvetica" pitchFamily="2" charset="0"/>
            </a:endParaRPr>
          </a:p>
          <a:p>
            <a:r>
              <a:rPr lang="ro-RO" dirty="0">
                <a:latin typeface="Helvetica" pitchFamily="2" charset="0"/>
              </a:rPr>
              <a:t>Activitățile propuse / </a:t>
            </a:r>
            <a:r>
              <a:rPr lang="ro-RO" dirty="0" err="1">
                <a:latin typeface="Helvetica" pitchFamily="2" charset="0"/>
              </a:rPr>
              <a:t>Proposed</a:t>
            </a:r>
            <a:r>
              <a:rPr lang="ro-RO" dirty="0">
                <a:latin typeface="Helvetica" pitchFamily="2" charset="0"/>
              </a:rPr>
              <a:t> </a:t>
            </a:r>
            <a:r>
              <a:rPr lang="ro-RO" dirty="0" err="1">
                <a:latin typeface="Helvetica" pitchFamily="2" charset="0"/>
              </a:rPr>
              <a:t>activities</a:t>
            </a:r>
            <a:endParaRPr lang="ro-RO" dirty="0">
              <a:latin typeface="Helvetica" pitchFamily="2" charset="0"/>
            </a:endParaRPr>
          </a:p>
          <a:p>
            <a:r>
              <a:rPr lang="ro-RO" dirty="0">
                <a:latin typeface="Helvetica" pitchFamily="2" charset="0"/>
              </a:rPr>
              <a:t>Rezultatele așteptate / </a:t>
            </a:r>
            <a:r>
              <a:rPr lang="ro-RO" dirty="0" err="1">
                <a:latin typeface="Helvetica" pitchFamily="2" charset="0"/>
              </a:rPr>
              <a:t>Expected</a:t>
            </a:r>
            <a:r>
              <a:rPr lang="ro-RO" dirty="0">
                <a:latin typeface="Helvetica" pitchFamily="2" charset="0"/>
              </a:rPr>
              <a:t> </a:t>
            </a:r>
            <a:r>
              <a:rPr lang="ro-RO" dirty="0" err="1">
                <a:latin typeface="Helvetica" pitchFamily="2" charset="0"/>
              </a:rPr>
              <a:t>results</a:t>
            </a:r>
            <a:endParaRPr lang="ro-RO" dirty="0">
              <a:latin typeface="Helvetica" pitchFamily="2" charset="0"/>
            </a:endParaRPr>
          </a:p>
          <a:p>
            <a:endParaRPr lang="ro-RO" dirty="0">
              <a:latin typeface="Helvetica" pitchFamily="2" charset="0"/>
            </a:endParaRPr>
          </a:p>
        </p:txBody>
      </p:sp>
      <p:sp>
        <p:nvSpPr>
          <p:cNvPr id="17411" name="Date Placeholder 3">
            <a:extLst>
              <a:ext uri="{FF2B5EF4-FFF2-40B4-BE49-F238E27FC236}">
                <a16:creationId xmlns:a16="http://schemas.microsoft.com/office/drawing/2014/main" id="{EBDEF83C-5B03-8961-6EE7-9ECCAA34D61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D6E4F6C-F563-444D-9D22-6174356DEEC7}" type="datetime1">
              <a:rPr lang="ro-RO" altLang="en-US" smtClean="0">
                <a:solidFill>
                  <a:srgbClr val="898989"/>
                </a:solidFill>
              </a:rPr>
              <a:t>29.08.2025</a:t>
            </a:fld>
            <a:endParaRPr lang="ro-RO" altLang="en-US" dirty="0">
              <a:solidFill>
                <a:srgbClr val="898989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3D8B1-A5E9-5016-35A4-DE3F0B15405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o-RO"/>
              <a:t>Admitere doctorat / Ph.D. Admission (Septembrie 2024)</a:t>
            </a:r>
            <a:endParaRPr lang="ro-RO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54C05D-5C30-D300-86AC-CFE2DF441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429000"/>
            <a:ext cx="0" cy="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710E04-7E63-EB3E-50BE-59C43B4B67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1872AEEC-89AC-824D-A197-81B220AB711E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8A6C-4CF9-C10C-8825-4178E095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err="1"/>
              <a:t>Scurtă</a:t>
            </a:r>
            <a:r>
              <a:rPr lang="en-GB" sz="2400" dirty="0"/>
              <a:t> </a:t>
            </a:r>
            <a:r>
              <a:rPr lang="en-GB" sz="2400" dirty="0" err="1"/>
              <a:t>descriere</a:t>
            </a:r>
            <a:r>
              <a:rPr lang="en-GB" sz="2400" dirty="0"/>
              <a:t> a </a:t>
            </a:r>
            <a:r>
              <a:rPr lang="en-GB" sz="2400" dirty="0" err="1"/>
              <a:t>parcursului</a:t>
            </a:r>
            <a:r>
              <a:rPr lang="en-GB" sz="2400" dirty="0"/>
              <a:t> </a:t>
            </a:r>
            <a:r>
              <a:rPr lang="en-GB" sz="2400" dirty="0" err="1"/>
              <a:t>profesional</a:t>
            </a:r>
            <a:r>
              <a:rPr lang="en-GB" sz="2400" dirty="0"/>
              <a:t> al </a:t>
            </a:r>
            <a:r>
              <a:rPr lang="en-GB" sz="2400" dirty="0" err="1"/>
              <a:t>candidatului</a:t>
            </a:r>
            <a:r>
              <a:rPr lang="en-GB" sz="2400" dirty="0"/>
              <a:t> / Brief description of the candidate's career path</a:t>
            </a:r>
            <a:endParaRPr lang="en-RO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F8DE6-C4B4-3966-AA7A-9F397120F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088" y="1475509"/>
            <a:ext cx="8524875" cy="4939579"/>
          </a:xfrm>
        </p:spPr>
        <p:txBody>
          <a:bodyPr/>
          <a:lstStyle/>
          <a:p>
            <a:r>
              <a:rPr lang="en-RO" dirty="0"/>
              <a:t>TODO: 1-2 slides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FD0B9-65F0-1B4F-A79F-32A48C47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1BD590-BC46-0B48-BE81-DDC2AA7155A6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DFD1B-2E5C-92BA-477D-0FA680987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1872AEEC-89AC-824D-A197-81B220AB711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6568E-2B93-F141-677F-FE6E0EE354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1313663066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8A6C-4CF9-C10C-8825-4178E095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err="1"/>
              <a:t>Stadiul</a:t>
            </a:r>
            <a:r>
              <a:rPr lang="en-GB" sz="2400" dirty="0"/>
              <a:t> actual al </a:t>
            </a:r>
            <a:r>
              <a:rPr lang="en-GB" sz="2400" dirty="0" err="1"/>
              <a:t>cunoașterii</a:t>
            </a:r>
            <a:r>
              <a:rPr lang="en-GB" sz="2400" dirty="0"/>
              <a:t> / Literature review (state of the art)</a:t>
            </a:r>
            <a:endParaRPr lang="en-RO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F8DE6-C4B4-3966-AA7A-9F397120F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088" y="1475509"/>
            <a:ext cx="8524875" cy="4939579"/>
          </a:xfrm>
        </p:spPr>
        <p:txBody>
          <a:bodyPr/>
          <a:lstStyle/>
          <a:p>
            <a:r>
              <a:rPr lang="en-RO" dirty="0"/>
              <a:t>TODO: 1-2 slides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FD0B9-65F0-1B4F-A79F-32A48C47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1BD590-BC46-0B48-BE81-DDC2AA7155A6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DFD1B-2E5C-92BA-477D-0FA680987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1872AEEC-89AC-824D-A197-81B220AB711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6568E-2B93-F141-677F-FE6E0EE354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2244271047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8A6C-4CF9-C10C-8825-4178E095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err="1"/>
              <a:t>Obiectivele</a:t>
            </a:r>
            <a:r>
              <a:rPr lang="en-GB" sz="2400" dirty="0"/>
              <a:t> </a:t>
            </a:r>
            <a:r>
              <a:rPr lang="en-GB" sz="2400" dirty="0" err="1"/>
              <a:t>generale</a:t>
            </a:r>
            <a:r>
              <a:rPr lang="en-GB" sz="2400" dirty="0"/>
              <a:t> </a:t>
            </a:r>
            <a:r>
              <a:rPr lang="en-GB" sz="2400" dirty="0" err="1"/>
              <a:t>și</a:t>
            </a:r>
            <a:r>
              <a:rPr lang="en-GB" sz="2400" dirty="0"/>
              <a:t> </a:t>
            </a:r>
            <a:r>
              <a:rPr lang="en-GB" sz="2400" dirty="0" err="1"/>
              <a:t>specifice</a:t>
            </a:r>
            <a:r>
              <a:rPr lang="en-GB" sz="2400" dirty="0"/>
              <a:t> ale </a:t>
            </a:r>
            <a:r>
              <a:rPr lang="en-GB" sz="2400" dirty="0" err="1"/>
              <a:t>tezei</a:t>
            </a:r>
            <a:r>
              <a:rPr lang="en-GB" sz="2400" dirty="0"/>
              <a:t> / General and specific objectives</a:t>
            </a:r>
            <a:endParaRPr lang="en-RO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F8DE6-C4B4-3966-AA7A-9F397120F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088" y="1475509"/>
            <a:ext cx="8524875" cy="4939579"/>
          </a:xfrm>
        </p:spPr>
        <p:txBody>
          <a:bodyPr/>
          <a:lstStyle/>
          <a:p>
            <a:r>
              <a:rPr lang="en-RO" dirty="0"/>
              <a:t>TODO: 1-2 slides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FD0B9-65F0-1B4F-A79F-32A48C47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1BD590-BC46-0B48-BE81-DDC2AA7155A6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DFD1B-2E5C-92BA-477D-0FA680987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1872AEEC-89AC-824D-A197-81B220AB711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6568E-2B93-F141-677F-FE6E0EE354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3692835528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8A6C-4CF9-C10C-8825-4178E095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err="1"/>
              <a:t>Activitățile</a:t>
            </a:r>
            <a:r>
              <a:rPr lang="en-GB" sz="2400" dirty="0"/>
              <a:t> </a:t>
            </a:r>
            <a:r>
              <a:rPr lang="en-GB" sz="2400" dirty="0" err="1"/>
              <a:t>propuse</a:t>
            </a:r>
            <a:r>
              <a:rPr lang="en-GB" sz="2400" dirty="0"/>
              <a:t> / Proposed activities</a:t>
            </a:r>
            <a:endParaRPr lang="en-RO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F8DE6-C4B4-3966-AA7A-9F397120F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088" y="1475509"/>
            <a:ext cx="8524875" cy="4939579"/>
          </a:xfrm>
        </p:spPr>
        <p:txBody>
          <a:bodyPr/>
          <a:lstStyle/>
          <a:p>
            <a:r>
              <a:rPr lang="en-RO" dirty="0"/>
              <a:t>TODO: 1-2 slides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FD0B9-65F0-1B4F-A79F-32A48C47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1BD590-BC46-0B48-BE81-DDC2AA7155A6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DFD1B-2E5C-92BA-477D-0FA680987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1872AEEC-89AC-824D-A197-81B220AB711E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6568E-2B93-F141-677F-FE6E0EE354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3659400814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8A6C-4CF9-C10C-8825-4178E095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err="1"/>
              <a:t>Rezultatele</a:t>
            </a:r>
            <a:r>
              <a:rPr lang="en-GB" sz="2400" dirty="0"/>
              <a:t> </a:t>
            </a:r>
            <a:r>
              <a:rPr lang="en-GB" sz="2400" dirty="0" err="1"/>
              <a:t>așteptate</a:t>
            </a:r>
            <a:r>
              <a:rPr lang="en-GB" sz="2400" dirty="0"/>
              <a:t> / Expected results</a:t>
            </a:r>
            <a:endParaRPr lang="en-RO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F8DE6-C4B4-3966-AA7A-9F397120F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088" y="1475509"/>
            <a:ext cx="8524875" cy="4939579"/>
          </a:xfrm>
        </p:spPr>
        <p:txBody>
          <a:bodyPr/>
          <a:lstStyle/>
          <a:p>
            <a:r>
              <a:rPr lang="en-RO" dirty="0"/>
              <a:t>TODO: 1 slide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FD0B9-65F0-1B4F-A79F-32A48C47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1BD590-BC46-0B48-BE81-DDC2AA7155A6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DFD1B-2E5C-92BA-477D-0FA680987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1872AEEC-89AC-824D-A197-81B220AB711E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6568E-2B93-F141-677F-FE6E0EE354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1103812356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8A6C-4CF9-C10C-8825-4178E095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err="1"/>
              <a:t>Concluzii</a:t>
            </a:r>
            <a:r>
              <a:rPr lang="en-GB" sz="2400" dirty="0"/>
              <a:t> / Conclusions</a:t>
            </a:r>
            <a:endParaRPr lang="en-RO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F8DE6-C4B4-3966-AA7A-9F397120F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088" y="1475509"/>
            <a:ext cx="8524875" cy="4939579"/>
          </a:xfrm>
        </p:spPr>
        <p:txBody>
          <a:bodyPr/>
          <a:lstStyle/>
          <a:p>
            <a:r>
              <a:rPr lang="en-RO" dirty="0"/>
              <a:t>TODO: 1 slide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FD0B9-65F0-1B4F-A79F-32A48C47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1BD590-BC46-0B48-BE81-DDC2AA7155A6}" type="datetime1">
              <a:rPr lang="ro-RO" altLang="en-US" smtClean="0"/>
              <a:t>29.08.2025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DFD1B-2E5C-92BA-477D-0FA680987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1872AEEC-89AC-824D-A197-81B220AB711E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6568E-2B93-F141-677F-FE6E0EE354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Admitere doctorat / Ph.D. Admission (Septembrie 2024)</a:t>
            </a:r>
          </a:p>
        </p:txBody>
      </p:sp>
    </p:spTree>
    <p:extLst>
      <p:ext uri="{BB962C8B-B14F-4D97-AF65-F5344CB8AC3E}">
        <p14:creationId xmlns:p14="http://schemas.microsoft.com/office/powerpoint/2010/main" val="1935175496"/>
      </p:ext>
    </p:extLst>
  </p:cSld>
  <p:clrMapOvr>
    <a:masterClrMapping/>
  </p:clrMapOvr>
  <p:transition spd="med"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KE-OFF DISPLAYTYPE" val="0"/>
  <p:tag name="THINKCELLUNDODONOTDELETE" val="2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D3D65"/>
      </a:dk2>
      <a:lt2>
        <a:srgbClr val="BE0009"/>
      </a:lt2>
      <a:accent1>
        <a:srgbClr val="1C4C74"/>
      </a:accent1>
      <a:accent2>
        <a:srgbClr val="2C6D92"/>
      </a:accent2>
      <a:accent3>
        <a:srgbClr val="FFFFFF"/>
      </a:accent3>
      <a:accent4>
        <a:srgbClr val="000000"/>
      </a:accent4>
      <a:accent5>
        <a:srgbClr val="ABB2BC"/>
      </a:accent5>
      <a:accent6>
        <a:srgbClr val="276284"/>
      </a:accent6>
      <a:hlink>
        <a:srgbClr val="4797B9"/>
      </a:hlink>
      <a:folHlink>
        <a:srgbClr val="65C3E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D3D65"/>
        </a:dk2>
        <a:lt2>
          <a:srgbClr val="BE0009"/>
        </a:lt2>
        <a:accent1>
          <a:srgbClr val="1C4C74"/>
        </a:accent1>
        <a:accent2>
          <a:srgbClr val="2C6D92"/>
        </a:accent2>
        <a:accent3>
          <a:srgbClr val="FFFFFF"/>
        </a:accent3>
        <a:accent4>
          <a:srgbClr val="000000"/>
        </a:accent4>
        <a:accent5>
          <a:srgbClr val="ABB2BC"/>
        </a:accent5>
        <a:accent6>
          <a:srgbClr val="276284"/>
        </a:accent6>
        <a:hlink>
          <a:srgbClr val="4797B9"/>
        </a:hlink>
        <a:folHlink>
          <a:srgbClr val="65C3E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22225</TotalTime>
  <Words>300</Words>
  <Application>Microsoft Macintosh PowerPoint</Application>
  <PresentationFormat>On-screen Show (4:3)</PresentationFormat>
  <Paragraphs>46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Courier New</vt:lpstr>
      <vt:lpstr>Helvetica</vt:lpstr>
      <vt:lpstr>Wingdings</vt:lpstr>
      <vt:lpstr>Standarddesign</vt:lpstr>
      <vt:lpstr>Titlul temei propuse pentru studiile doctorale / Title of the PhD proposal Propunere pentru tema studiilor doctorale (PhD proposal)</vt:lpstr>
      <vt:lpstr>Cuprins / Contents</vt:lpstr>
      <vt:lpstr>Scurtă descriere a parcursului profesional al candidatului / Brief description of the candidate's career path</vt:lpstr>
      <vt:lpstr>Stadiul actual al cunoașterii / Literature review (state of the art)</vt:lpstr>
      <vt:lpstr>Obiectivele generale și specifice ale tezei / General and specific objectives</vt:lpstr>
      <vt:lpstr>Activitățile propuse / Proposed activities</vt:lpstr>
      <vt:lpstr>Rezultatele așteptate / Expected results</vt:lpstr>
      <vt:lpstr>Concluzii / Conclusions</vt:lpstr>
    </vt:vector>
  </TitlesOfParts>
  <Company>PresentationPoint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florinpop_roadmap_researcher_career</dc:title>
  <dc:creator>PresentationPoint</dc:creator>
  <cp:lastModifiedBy>Florin POP (24155)</cp:lastModifiedBy>
  <cp:revision>1094</cp:revision>
  <cp:lastPrinted>2022-03-15T13:39:35Z</cp:lastPrinted>
  <dcterms:created xsi:type="dcterms:W3CDTF">2004-11-16T16:03:16Z</dcterms:created>
  <dcterms:modified xsi:type="dcterms:W3CDTF">2025-08-29T07:51:07Z</dcterms:modified>
</cp:coreProperties>
</file>